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9"/>
  </p:notesMasterIdLst>
  <p:sldIdLst>
    <p:sldId id="257" r:id="rId3"/>
    <p:sldId id="298" r:id="rId4"/>
    <p:sldId id="299" r:id="rId5"/>
    <p:sldId id="301" r:id="rId6"/>
    <p:sldId id="307" r:id="rId7"/>
    <p:sldId id="308" r:id="rId8"/>
    <p:sldId id="309" r:id="rId9"/>
    <p:sldId id="306" r:id="rId10"/>
    <p:sldId id="296" r:id="rId11"/>
    <p:sldId id="323" r:id="rId12"/>
    <p:sldId id="300" r:id="rId13"/>
    <p:sldId id="305" r:id="rId14"/>
    <p:sldId id="311" r:id="rId15"/>
    <p:sldId id="310" r:id="rId16"/>
    <p:sldId id="325" r:id="rId17"/>
    <p:sldId id="320" r:id="rId18"/>
    <p:sldId id="324" r:id="rId19"/>
    <p:sldId id="304" r:id="rId20"/>
    <p:sldId id="297" r:id="rId21"/>
    <p:sldId id="321" r:id="rId22"/>
    <p:sldId id="322" r:id="rId23"/>
    <p:sldId id="303" r:id="rId24"/>
    <p:sldId id="294" r:id="rId25"/>
    <p:sldId id="302" r:id="rId26"/>
    <p:sldId id="318" r:id="rId27"/>
    <p:sldId id="275" r:id="rId2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29" autoAdjust="0"/>
  </p:normalViewPr>
  <p:slideViewPr>
    <p:cSldViewPr snapToGrid="0" showGuides="1">
      <p:cViewPr varScale="1">
        <p:scale>
          <a:sx n="49" d="100"/>
          <a:sy n="49" d="100"/>
        </p:scale>
        <p:origin x="72" y="82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6:16:3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1521 3713,'-119'-628'232,"28"87"-232,64 189-1000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430B3-EBBF-4D80-A663-11D9E76A019F}" type="datetimeFigureOut">
              <a:rPr lang="es-PE" smtClean="0"/>
              <a:t>28/12/2023</a:t>
            </a:fld>
            <a:endParaRPr lang="es-P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B697B-EA40-4DC2-8FCF-6C7A7B84B29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4726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97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93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16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54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54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7.16 Translation invariance, or the lack thereof, with fully connected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34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7.16 Translation invariance, or the lack thereof, with fully connected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20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Kernel concept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Matriz</a:t>
            </a:r>
            <a:r>
              <a:rPr lang="en-US" dirty="0"/>
              <a:t> de pesos que se </a:t>
            </a:r>
            <a:r>
              <a:rPr lang="en-US" dirty="0" err="1"/>
              <a:t>deliza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la entrada de la </a:t>
            </a:r>
            <a:r>
              <a:rPr lang="en-US" dirty="0" err="1"/>
              <a:t>capa</a:t>
            </a:r>
            <a:r>
              <a:rPr lang="en-US" dirty="0"/>
              <a:t> </a:t>
            </a:r>
            <a:r>
              <a:rPr lang="en-US" dirty="0" err="1"/>
              <a:t>convolucional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Conjunto de pesos que se </a:t>
            </a:r>
            <a:r>
              <a:rPr lang="en-US" dirty="0" err="1"/>
              <a:t>utilizan</a:t>
            </a:r>
            <a:r>
              <a:rPr lang="en-US" dirty="0"/>
              <a:t> para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especificos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entrada.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Element-wise multiplication between the input matrix and the kernel matrix.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 convolution operation forms a many-to-one relationship.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Dependiendo del </a:t>
            </a:r>
            <a:r>
              <a:rPr lang="es-ES" b="0" dirty="0" err="1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s-ES" b="0" dirty="0">
                <a:solidFill>
                  <a:srgbClr val="CE9887"/>
                </a:solidFill>
                <a:effectLst/>
                <a:latin typeface="Consolas" panose="020B0609020204030204" pitchFamily="49" charset="0"/>
              </a:rPr>
              <a:t> ciertos pixeles se van a estimular, y otros se van a inhibir</a:t>
            </a:r>
            <a:endParaRPr lang="es-E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9287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03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83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what is the difference between padding valid and padding same in </a:t>
            </a:r>
            <a:r>
              <a:rPr lang="en-US" dirty="0" err="1"/>
              <a:t>PyTorch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8886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13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3143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8069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28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Max Pooling</a:t>
            </a: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0348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35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04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0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8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61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1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75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05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84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3A254-321F-4242-8B02-B8071F57B9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07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0535-8BD3-7FF1-588F-B4BFC95C8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D9750-5A5C-97FA-859B-B043C45FC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17EC1-6898-AF73-5137-3637B9A4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28/12/2023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FB3A5-263A-239E-8975-9C5FA4715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C3F5F-0A4E-D8CB-C97E-C4349379C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3140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96B5-91F6-049D-C8B8-9EC01326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7D359E-AADC-4021-BFF0-611A95851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42494-03AA-A4D3-FA10-C5A155C1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28/12/2023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EE5E5-100E-2795-2FE3-B6D9E0CC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C82CE-31F0-8BD9-C540-3B5F8E49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76000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1230AE-B49F-E49A-B7BC-E1A0CF014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39429-E79B-208F-A6FE-513FDE493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27BAA-87F6-ACC5-9390-C5415170D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28/12/2023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1E9FA-26CF-384F-760F-4EF07A392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76DFA-B10F-BB05-90DF-501703BB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13042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2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670B-4B40-B13A-EC3A-9BA79B13B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F2D09-80E0-AA83-597F-67A5A652B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F7B55-B24D-A4A0-C3BD-2D0E3777B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28/12/2023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A1B23-D6B5-1AD6-F865-5C48FC63B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805AE-71B0-5D3B-3010-ECBF3E6C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0167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645B-A957-C87E-073B-DFFC0E098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041E7-AEB7-5220-25A0-864B317E7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10A38-0F58-7417-AB7F-15A2BDD39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28/12/2023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95B20-3428-251C-3400-3E3E439D4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933E1-AD8B-9494-070B-0ABDC1C0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01256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6347-1C90-C26B-686D-A39962D3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2F0D0-45CA-20AE-B071-5E2C8145A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F015B-03DB-F2E7-8A85-AFFA69FB5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93F82-BF51-1245-0D2C-B51669E5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28/12/2023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952CB-A0DC-5E7F-FB54-8519DC230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00F59-B042-B314-3E22-6FCE2DDC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3030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AB2DC-941D-B8D5-1BAC-E2050527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4D3AA-C1D4-67BC-E174-BE0E08759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F4816-A6C8-EE5C-83D5-5D4754106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C8E56E-34D9-D53E-350D-AA4A0F461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302C24-286A-21F9-F87F-F4EB6A63A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37064C-8BAE-22B7-8C74-01162732E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28/12/2023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DB1B10-C67E-BF25-145F-2A79900B6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E30004-6D18-4B9F-213A-7CD4A2EF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10791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903B8-4381-D7A5-BB73-8904F09F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850F79-0851-CAD1-0933-5B2620C7C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28/12/2023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22753-A2A0-EA29-D100-76D3D31A0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B93B7-8E81-370A-54DD-445A92670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5525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AD457-1F49-69FD-262F-D40074FB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28/12/2023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8621F-334B-2EBB-F488-AC0B36DDB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4505B-4147-BD14-C26F-2EA9F53D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1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EDA0-C0E3-24E0-EBE8-0D9364943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438F3-DD4F-79A1-34F6-7DAF2F7D0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B7CE5-00F1-7E4E-1624-7C5B2C8B9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19495-E8DB-F4B8-652B-18E0A4A6E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28/12/2023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80C44-E055-A76C-F9F2-825EA5C9E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97B55-289D-F6DD-A1B7-9181B251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99724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CC36-4D98-453D-ADFD-BAF0C5C3E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00E3A0-F7D3-4011-A699-936A7AE8E1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C8E88-6ED2-A039-EB33-CBE6A4259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094B4-7C32-3C50-D4AF-B618707BA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0EEB-295A-4C46-B251-52CC1E24A2FE}" type="datetimeFigureOut">
              <a:rPr lang="es-PE" smtClean="0"/>
              <a:t>28/12/2023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FECE4-254A-ECEA-D5D1-478A44C3A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91A56-261A-1E65-D64D-58B1815DC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2746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260ECA-9BAA-B6CE-22B0-C14560A0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9770B-12D0-ED9B-C913-0FEABF805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4FF1F-250C-807A-B9C5-05502F1F3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30EEB-295A-4C46-B251-52CC1E24A2FE}" type="datetimeFigureOut">
              <a:rPr lang="es-PE" smtClean="0"/>
              <a:t>28/12/2023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ADBB9-4191-18CA-401A-DA107B0E6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BFEDA-CFF6-4306-9A81-9D95F8D63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95401-BEF0-4C10-8E12-CBF8EF88ACB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951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4402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isip.piconepress.com/courses/temple/ece_4822/resources/books/Deep-Learning-with-PyTorch.pdf" TargetMode="External"/><Relationship Id="rId13" Type="http://schemas.openxmlformats.org/officeDocument/2006/relationships/hyperlink" Target="https://medium.com/swlh/fully-connected-vs-convolutional-neural-networks-813ca7bc6ee5" TargetMode="External"/><Relationship Id="rId3" Type="http://schemas.openxmlformats.org/officeDocument/2006/relationships/hyperlink" Target="https://www.learnpytorch.io/00_pytorch_fundamentals/" TargetMode="External"/><Relationship Id="rId7" Type="http://schemas.openxmlformats.org/officeDocument/2006/relationships/hyperlink" Target="https://uvadlc-notebooks.readthedocs.io/en/latest/index.html" TargetMode="External"/><Relationship Id="rId12" Type="http://schemas.openxmlformats.org/officeDocument/2006/relationships/hyperlink" Target="https://builtin.com/machine-learning/fully-connected-laye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ghtning.ai/docs/pytorch/stable/notebooks/course_UvA-DL/" TargetMode="External"/><Relationship Id="rId11" Type="http://schemas.openxmlformats.org/officeDocument/2006/relationships/hyperlink" Target="https://www.baeldung.com/cs/neural-networks-conv-fc-layers" TargetMode="External"/><Relationship Id="rId5" Type="http://schemas.openxmlformats.org/officeDocument/2006/relationships/hyperlink" Target="https://www.notion.so/2022-1-f6340fba2c1d45dda494920cd73c9adf" TargetMode="External"/><Relationship Id="rId10" Type="http://schemas.openxmlformats.org/officeDocument/2006/relationships/hyperlink" Target="https://drive.google.com/drive/u/0/folders/1X3AjOQ2G7NZO3U_0KGYzPXex49vx3Iy-" TargetMode="External"/><Relationship Id="rId4" Type="http://schemas.openxmlformats.org/officeDocument/2006/relationships/hyperlink" Target="https://www.notion.so/Machine-Learning-576820d3141640b7b095501d4e403429" TargetMode="External"/><Relationship Id="rId9" Type="http://schemas.openxmlformats.org/officeDocument/2006/relationships/hyperlink" Target="https://poloclub.github.io/cnn-explainer/" TargetMode="External"/><Relationship Id="rId14" Type="http://schemas.openxmlformats.org/officeDocument/2006/relationships/hyperlink" Target="https://towardsdatascience.com/inside-convolutional-neural-network-e1c4c1d44fa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FFF54-02F0-441C-7E11-5329A0A24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5257800" cy="54959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Machine Learning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Gradient Descent Algorithm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Linear Regression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Non-Linear Regression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Logistic Regression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Decision Trees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Regression Trees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Classification Trees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Model complexity and ensemble models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Clustering 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K-Means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Hierarchical clustering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DB-Scan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Mean Shift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GMM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Support Vector Machine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5C2AD4-14C9-95EB-E4CA-7451C117A52D}"/>
              </a:ext>
            </a:extLst>
          </p:cNvPr>
          <p:cNvSpPr txBox="1">
            <a:spLocks/>
          </p:cNvSpPr>
          <p:nvPr/>
        </p:nvSpPr>
        <p:spPr>
          <a:xfrm>
            <a:off x="6096000" y="681037"/>
            <a:ext cx="5257800" cy="54959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Datasets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Breast Cancer Wisconsin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MIMIC-III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Framingham Heart Study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Alzheimer’s Disease Neuroimaging Initiative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Drug discovery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Microbiome</a:t>
            </a:r>
            <a:endParaRPr lang="en-US" sz="1600" dirty="0">
              <a:latin typeface="Arial (Headings)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1600" dirty="0">
              <a:latin typeface="Arial (Headings)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Deep Learning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MLP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CNN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CNN </a:t>
            </a:r>
            <a:r>
              <a:rPr lang="en-US" sz="1600" b="1" dirty="0" err="1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Arquitectures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Arial (Headings)"/>
              <a:ea typeface="KaiTi" panose="020B0503020204020204" pitchFamily="49" charset="-122"/>
              <a:cs typeface="Cascadia Mono Light" panose="020B0609020000020004" pitchFamily="49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Autoencoders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E: Transfer learning y fine tunning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Arial (Headings)"/>
              <a:ea typeface="KaiTi" panose="020B0503020204020204" pitchFamily="49" charset="-122"/>
              <a:cs typeface="Cascadia Mono Light" panose="020B0609020000020004" pitchFamily="49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Recurrent Neural Networks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VAE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KaiTi" panose="020B0503020204020204" pitchFamily="49" charset="-122"/>
                <a:cs typeface="Cascadia Mono Light" panose="020B0609020000020004" pitchFamily="49" charset="0"/>
              </a:rPr>
              <a:t>GAN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Arial (Headings)"/>
              <a:ea typeface="Cascadia Code" panose="020B0609020000020004" pitchFamily="49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Transformers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Diffusion Models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 (Headings)"/>
                <a:ea typeface="Cascadia Code" panose="020B0609020000020004" pitchFamily="49" charset="0"/>
                <a:cs typeface="Arial" panose="020B0604020202020204" pitchFamily="34" charset="0"/>
              </a:rPr>
              <a:t>Paper + Implementation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Arial (Headings)"/>
              <a:ea typeface="KaiTi" panose="020B0503020204020204" pitchFamily="49" charset="-122"/>
              <a:cs typeface="Cascadia Mono Light" panose="020B06090200000200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105D89-CD0A-1723-DA86-1EB83E619B9C}"/>
                  </a:ext>
                </a:extLst>
              </p14:cNvPr>
              <p14:cNvContentPartPr/>
              <p14:nvPr/>
            </p14:nvContentPartPr>
            <p14:xfrm>
              <a:off x="12503484" y="3252656"/>
              <a:ext cx="85680" cy="547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105D89-CD0A-1723-DA86-1EB83E619B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4844" y="3243656"/>
                <a:ext cx="103320" cy="5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3546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diagram of machine learning&#10;&#10;Description automatically generated">
            <a:extLst>
              <a:ext uri="{FF2B5EF4-FFF2-40B4-BE49-F238E27FC236}">
                <a16:creationId xmlns:a16="http://schemas.microsoft.com/office/drawing/2014/main" id="{16AB39DE-68CD-80A9-A01B-47773A94A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16" y="1123072"/>
            <a:ext cx="8753368" cy="483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28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257BC-3CAC-7845-169A-34E62C4C2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546" y="461548"/>
            <a:ext cx="8830907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18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B5303-AAB5-6D94-8372-548DBE7F8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520" y="399627"/>
            <a:ext cx="8306959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3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9F0AA-AF90-D8CC-9946-528C75F2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88" y="404390"/>
            <a:ext cx="8402223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08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AC965-5E2C-E455-C847-68EBCF93E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643"/>
          <a:stretch/>
        </p:blipFill>
        <p:spPr>
          <a:xfrm>
            <a:off x="2985653" y="545230"/>
            <a:ext cx="6220693" cy="2883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803DE8-6A57-F4F7-E08F-98B051C2C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b="1643"/>
          <a:stretch/>
        </p:blipFill>
        <p:spPr>
          <a:xfrm>
            <a:off x="2985652" y="3588913"/>
            <a:ext cx="6220693" cy="288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7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6E9213-4F31-BC91-BE72-E4FCFB7B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46" y="1179117"/>
            <a:ext cx="2860107" cy="54629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5688DC-7623-65EF-AA18-0E3FB88D00AB}"/>
              </a:ext>
            </a:extLst>
          </p:cNvPr>
          <p:cNvSpPr txBox="1"/>
          <p:nvPr/>
        </p:nvSpPr>
        <p:spPr>
          <a:xfrm flipH="1">
            <a:off x="524926" y="562595"/>
            <a:ext cx="751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onoki NF" panose="00000809000000000000" pitchFamily="50" charset="0"/>
              </a:rPr>
              <a:t>Convolutional NN layer</a:t>
            </a:r>
          </a:p>
        </p:txBody>
      </p:sp>
    </p:spTree>
    <p:extLst>
      <p:ext uri="{BB962C8B-B14F-4D97-AF65-F5344CB8AC3E}">
        <p14:creationId xmlns:p14="http://schemas.microsoft.com/office/powerpoint/2010/main" val="4032128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58977413-069E-1EC1-E6B2-CAE373DE4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29" y="1614486"/>
            <a:ext cx="3762375" cy="3629025"/>
          </a:xfrm>
          <a:prstGeom prst="rect">
            <a:avLst/>
          </a:prstGeom>
        </p:spPr>
      </p:pic>
      <p:sp>
        <p:nvSpPr>
          <p:cNvPr id="19" name="CuadroTexto 1">
            <a:extLst>
              <a:ext uri="{FF2B5EF4-FFF2-40B4-BE49-F238E27FC236}">
                <a16:creationId xmlns:a16="http://schemas.microsoft.com/office/drawing/2014/main" id="{C09ED1FE-E241-8499-4312-786772E90C68}"/>
              </a:ext>
            </a:extLst>
          </p:cNvPr>
          <p:cNvSpPr txBox="1"/>
          <p:nvPr/>
        </p:nvSpPr>
        <p:spPr>
          <a:xfrm>
            <a:off x="4520841" y="1570632"/>
            <a:ext cx="72726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INSPIRATION: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How to extract features with location information?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INPUT: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image or batch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OUTPUT: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new channel/feature map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CONSIDERATIONS: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Kernel values are learned through backpropagation.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Convolution operation forms many-to-one relationship.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Convolution is invariant to translation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4F5A1068-C0FC-9B9B-3492-3B992551E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128" y="4925367"/>
            <a:ext cx="265154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88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class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B0066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torch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.nn.Conv2d(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out_channels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kernel_size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stride,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padding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</a:t>
            </a: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4" name="Google Shape;314;p15">
            <a:extLst>
              <a:ext uri="{FF2B5EF4-FFF2-40B4-BE49-F238E27FC236}">
                <a16:creationId xmlns:a16="http://schemas.microsoft.com/office/drawing/2014/main" id="{10ECF7E9-2C73-DF59-BD20-A56AEE629938}"/>
              </a:ext>
            </a:extLst>
          </p:cNvPr>
          <p:cNvSpPr txBox="1"/>
          <p:nvPr/>
        </p:nvSpPr>
        <p:spPr>
          <a:xfrm>
            <a:off x="1329131" y="1410939"/>
            <a:ext cx="1864245" cy="31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cs typeface="Arial"/>
                <a:sym typeface="Arial"/>
              </a:rPr>
              <a:t>Kernel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cs typeface="Arial"/>
              <a:sym typeface="Arial"/>
            </a:endParaRPr>
          </a:p>
        </p:txBody>
      </p:sp>
      <p:sp>
        <p:nvSpPr>
          <p:cNvPr id="5" name="Google Shape;314;p15">
            <a:extLst>
              <a:ext uri="{FF2B5EF4-FFF2-40B4-BE49-F238E27FC236}">
                <a16:creationId xmlns:a16="http://schemas.microsoft.com/office/drawing/2014/main" id="{1B518406-3669-F66C-569D-AB25E9AFE1AB}"/>
              </a:ext>
            </a:extLst>
          </p:cNvPr>
          <p:cNvSpPr txBox="1"/>
          <p:nvPr/>
        </p:nvSpPr>
        <p:spPr>
          <a:xfrm>
            <a:off x="1329130" y="5360034"/>
            <a:ext cx="1864245" cy="31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cs typeface="Arial"/>
                <a:sym typeface="Arial"/>
              </a:rPr>
              <a:t>Image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cs typeface="Arial"/>
              <a:sym typeface="Arial"/>
            </a:endParaRPr>
          </a:p>
        </p:txBody>
      </p:sp>
      <p:sp>
        <p:nvSpPr>
          <p:cNvPr id="7" name="Google Shape;28;p4">
            <a:extLst>
              <a:ext uri="{FF2B5EF4-FFF2-40B4-BE49-F238E27FC236}">
                <a16:creationId xmlns:a16="http://schemas.microsoft.com/office/drawing/2014/main" id="{F7FC4AA2-856E-11E0-D161-AE14E39199D2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08A93-03C5-728C-F8AC-1E240E65B40A}"/>
              </a:ext>
            </a:extLst>
          </p:cNvPr>
          <p:cNvSpPr txBox="1"/>
          <p:nvPr/>
        </p:nvSpPr>
        <p:spPr>
          <a:xfrm flipH="1">
            <a:off x="524926" y="562595"/>
            <a:ext cx="751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onoki NF" panose="00000809000000000000" pitchFamily="50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2052022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convolution">
            <a:extLst>
              <a:ext uri="{FF2B5EF4-FFF2-40B4-BE49-F238E27FC236}">
                <a16:creationId xmlns:a16="http://schemas.microsoft.com/office/drawing/2014/main" id="{89165863-0480-8FED-E590-7C688D24E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1219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287BD-9B92-C59F-093E-716F1D89B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152" y="499653"/>
            <a:ext cx="8573696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12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E92C9706-7CB4-7C10-C7F5-FF5457D80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2157"/>
            <a:ext cx="4211154" cy="2956315"/>
          </a:xfrm>
          <a:prstGeom prst="rect">
            <a:avLst/>
          </a:prstGeom>
        </p:spPr>
      </p:pic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0B11E420-5325-E5BA-4B36-2264240EB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25" y="1882157"/>
            <a:ext cx="4569906" cy="29697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D8C4DD-F8E6-C491-3A5F-96C6C1C85AAC}"/>
              </a:ext>
            </a:extLst>
          </p:cNvPr>
          <p:cNvSpPr txBox="1"/>
          <p:nvPr/>
        </p:nvSpPr>
        <p:spPr>
          <a:xfrm>
            <a:off x="3833497" y="5162320"/>
            <a:ext cx="38517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onoki NFM" panose="02000509000000000000" pitchFamily="49" charset="0"/>
                <a:cs typeface="Arial"/>
                <a:sym typeface="Arial"/>
              </a:rPr>
              <a:t>[(L − K + 2P)/S] + 1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onoki NFM" panose="02000509000000000000" pitchFamily="49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onoki NFM" panose="02000509000000000000" pitchFamily="49" charset="0"/>
                <a:cs typeface="Arial"/>
                <a:sym typeface="Arial"/>
              </a:rPr>
              <a:t>L = Width or Height</a:t>
            </a:r>
          </a:p>
        </p:txBody>
      </p:sp>
      <p:sp>
        <p:nvSpPr>
          <p:cNvPr id="10" name="CuadroTexto 1">
            <a:extLst>
              <a:ext uri="{FF2B5EF4-FFF2-40B4-BE49-F238E27FC236}">
                <a16:creationId xmlns:a16="http://schemas.microsoft.com/office/drawing/2014/main" id="{053FFF82-0006-2027-B19F-117EAB0478C8}"/>
              </a:ext>
            </a:extLst>
          </p:cNvPr>
          <p:cNvSpPr txBox="1"/>
          <p:nvPr/>
        </p:nvSpPr>
        <p:spPr>
          <a:xfrm>
            <a:off x="2125355" y="4667253"/>
            <a:ext cx="187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without padding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CuadroTexto 1">
            <a:extLst>
              <a:ext uri="{FF2B5EF4-FFF2-40B4-BE49-F238E27FC236}">
                <a16:creationId xmlns:a16="http://schemas.microsoft.com/office/drawing/2014/main" id="{092EBB95-3230-3E4D-27EF-58EEA676CB60}"/>
              </a:ext>
            </a:extLst>
          </p:cNvPr>
          <p:cNvSpPr txBox="1"/>
          <p:nvPr/>
        </p:nvSpPr>
        <p:spPr>
          <a:xfrm>
            <a:off x="7526295" y="4667253"/>
            <a:ext cx="187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rPr>
              <a:t>with padding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5D0D9B1B-DFB7-1139-7710-44E6E5F51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508" y="563598"/>
            <a:ext cx="265154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B0066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torch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.nn.Conv2d(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out_channels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kernel_size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=(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stride=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padding=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“valid”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</a:t>
            </a: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798F4C69-5D55-B6F7-4BC2-7B90E3D50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9753" y="477408"/>
            <a:ext cx="265154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B0066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torch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.nn.Conv2d(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out_channels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kernel_size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=(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stride=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padding=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“same”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</a:t>
            </a: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3" name="Google Shape;28;p4">
            <a:extLst>
              <a:ext uri="{FF2B5EF4-FFF2-40B4-BE49-F238E27FC236}">
                <a16:creationId xmlns:a16="http://schemas.microsoft.com/office/drawing/2014/main" id="{74B56818-956F-F941-CDE7-F16D9EFB53CB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173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C15F08-4C0A-06BD-DCB9-6A4242EED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181"/>
            <a:ext cx="12192000" cy="522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4944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B04B0B16-45D8-58FF-7F2B-7EFD76C52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6" y="861259"/>
            <a:ext cx="9913787" cy="5574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B17D4F-D0C3-FE78-15C6-467B03E35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3893" y="985913"/>
            <a:ext cx="265154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B0066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torch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.nn.Conv2d(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out_channels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kernel_size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=(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stride=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</a:t>
            </a: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04B32165-C8A6-0256-6008-F23566B41278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4811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17D4F-D0C3-FE78-15C6-467B03E35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3893" y="985913"/>
            <a:ext cx="265154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BB0066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torch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.nn.Conv2d(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out_channels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</a:t>
            </a:r>
            <a:r>
              <a:rPr kumimoji="0" lang="en-US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kernel_size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=(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,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3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stride=</a:t>
            </a:r>
            <a:r>
              <a: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1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</a:t>
            </a: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pic>
        <p:nvPicPr>
          <p:cNvPr id="5" name="Picture 4" descr="A picture containing text, stationary&#10;&#10;Description automatically generated">
            <a:extLst>
              <a:ext uri="{FF2B5EF4-FFF2-40B4-BE49-F238E27FC236}">
                <a16:creationId xmlns:a16="http://schemas.microsoft.com/office/drawing/2014/main" id="{9612B876-E602-E400-9D73-812BE7F0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080" y="549087"/>
            <a:ext cx="6306750" cy="5759823"/>
          </a:xfrm>
          <a:prstGeom prst="rect">
            <a:avLst/>
          </a:prstGeom>
        </p:spPr>
      </p:pic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5D77A9E7-29F4-BDC0-D899-A10000536597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0674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4E35EA-D69C-8724-E184-A9F2DB58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573" y="1180786"/>
            <a:ext cx="8268854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34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CNN | Introduction to Pooling Layer - GeeksforGeeks">
            <a:extLst>
              <a:ext uri="{FF2B5EF4-FFF2-40B4-BE49-F238E27FC236}">
                <a16:creationId xmlns:a16="http://schemas.microsoft.com/office/drawing/2014/main" id="{12AFEB1F-A365-682A-D3C4-8C5F2CC90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248" y="2309948"/>
            <a:ext cx="6273218" cy="22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337512-B199-EF17-8BFB-114ACFA64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51" y="1714500"/>
            <a:ext cx="39973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8;p4">
            <a:extLst>
              <a:ext uri="{FF2B5EF4-FFF2-40B4-BE49-F238E27FC236}">
                <a16:creationId xmlns:a16="http://schemas.microsoft.com/office/drawing/2014/main" id="{C7215158-C437-337E-025C-F8090F4115A1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FE8739-72F4-1E32-E598-0F352D99A2BC}"/>
              </a:ext>
            </a:extLst>
          </p:cNvPr>
          <p:cNvSpPr txBox="1"/>
          <p:nvPr/>
        </p:nvSpPr>
        <p:spPr>
          <a:xfrm flipH="1">
            <a:off x="524926" y="562595"/>
            <a:ext cx="751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onoki NF" panose="00000809000000000000" pitchFamily="50" charset="0"/>
              </a:rPr>
              <a:t>Pooling (</a:t>
            </a:r>
            <a:r>
              <a:rPr lang="en-US" sz="2800" dirty="0" err="1">
                <a:latin typeface="mononoki NF" panose="00000809000000000000" pitchFamily="50" charset="0"/>
              </a:rPr>
              <a:t>downsampling</a:t>
            </a:r>
            <a:r>
              <a:rPr lang="en-US" sz="2800" dirty="0">
                <a:latin typeface="mononoki NF" panose="00000809000000000000" pitchFamily="50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7750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6431F-9DB0-6887-BA66-F173214D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8611"/>
            <a:ext cx="12192000" cy="40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67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78924-8232-431C-98C7-03833EADB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2174"/>
            <a:ext cx="12192000" cy="41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47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127F2-6F0A-EF48-A9F2-9907B84C0366}"/>
              </a:ext>
            </a:extLst>
          </p:cNvPr>
          <p:cNvSpPr txBox="1"/>
          <p:nvPr/>
        </p:nvSpPr>
        <p:spPr>
          <a:xfrm flipH="1">
            <a:off x="524927" y="562595"/>
            <a:ext cx="5747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onoki NF" panose="00000809000000000000" pitchFamily="50" charset="0"/>
              </a:rPr>
              <a:t>Bibliography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13147-4B75-5A8D-9BC1-3E25E4649219}"/>
              </a:ext>
            </a:extLst>
          </p:cNvPr>
          <p:cNvSpPr txBox="1"/>
          <p:nvPr/>
        </p:nvSpPr>
        <p:spPr>
          <a:xfrm>
            <a:off x="524926" y="1588957"/>
            <a:ext cx="110574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https://www.learnpytorch.io/00_pytorch_fundamentals/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4"/>
              </a:rPr>
              <a:t>https://www.notion.so/Machine-Learning-576820d3141640b7b095501d4e403429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5"/>
              </a:rPr>
              <a:t>https://www.notion.so/2022-1-f6340fba2c1d45dda494920cd73c9adf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6"/>
              </a:rPr>
              <a:t>https://lightning.ai/docs/pytorch/stable/notebooks/course_UvA-DL/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7"/>
              </a:rPr>
              <a:t>https://uvadlc-notebooks.readthedocs.io/en/latest/index.html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8"/>
              </a:rPr>
              <a:t>https://isip.piconepress.com/courses/temple/ece_4822/resources/books/Deep-Learning-with-PyTorch.pdf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9"/>
              </a:rPr>
              <a:t>https://poloclub.github.io/cnn-explainer/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10"/>
              </a:rPr>
              <a:t>https://drive.google.com/drive/u/0/folders/1X3AjOQ2G7NZO3U_0KGYzPXex49vx3Iy-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11"/>
              </a:rPr>
              <a:t>https://www.baeldung.com/cs/neural-networks-conv-fc-layers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12"/>
              </a:rPr>
              <a:t>https://builtin.com/machine-learning/fully-connected-layer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13"/>
              </a:rPr>
              <a:t>https://medium.com/swlh/fully-connected-vs-convolutional-neural-networks-813ca7bc6ee5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14"/>
              </a:rPr>
              <a:t>https://towardsdatascience.com/inside-convolutional-neural-network-e1c4c1d44fa2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32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A biological neuron in comparison to an artificial neural network: (a)... |  Download Scientific Diagram">
            <a:extLst>
              <a:ext uri="{FF2B5EF4-FFF2-40B4-BE49-F238E27FC236}">
                <a16:creationId xmlns:a16="http://schemas.microsoft.com/office/drawing/2014/main" id="{ABC25AE3-3133-2AA3-CB76-4A758DB16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79" y="480610"/>
            <a:ext cx="10405241" cy="624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71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4EBE5-52A5-56B5-AE38-913BE94F9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68" y="385317"/>
            <a:ext cx="8164064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4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64D94-71CA-BE35-8AEA-2BB1FE5DB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30" y="1417162"/>
            <a:ext cx="9833140" cy="40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8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25189F-985B-6B53-14F9-56CB7639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494" y="280548"/>
            <a:ext cx="8507012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40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922BF2-9F77-07EF-47E7-83137C0C5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046" y="156706"/>
            <a:ext cx="8287907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83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DBFC3-7842-CA90-B752-CCB39919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967" y="318653"/>
            <a:ext cx="8526065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00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B971-6868-D853-B68F-1D0E07B79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99519"/>
            <a:ext cx="12192000" cy="2129481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ononoki NF" panose="00000809000000000000" pitchFamily="50" charset="0"/>
              </a:rPr>
              <a:t>C11 – CNN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A92BB-E6A9-F414-13A9-0B420849E6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28;p4">
            <a:extLst>
              <a:ext uri="{FF2B5EF4-FFF2-40B4-BE49-F238E27FC236}">
                <a16:creationId xmlns:a16="http://schemas.microsoft.com/office/drawing/2014/main" id="{AE8634E0-9714-33FD-74AA-29D70D636836}"/>
              </a:ext>
            </a:extLst>
          </p:cNvPr>
          <p:cNvSpPr txBox="1"/>
          <p:nvPr/>
        </p:nvSpPr>
        <p:spPr>
          <a:xfrm>
            <a:off x="369202" y="134245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dirty="0">
                <a:latin typeface="Calibri"/>
                <a:ea typeface="Arial"/>
                <a:cs typeface="Calibri"/>
                <a:sym typeface="Calibri"/>
              </a:rPr>
              <a:t>my humble ML course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7CC8D-CEF2-AAC8-F0A9-21CCA5B0A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40" y="1247738"/>
            <a:ext cx="3439660" cy="4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81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699</Words>
  <Application>Microsoft Office PowerPoint</Application>
  <PresentationFormat>Widescreen</PresentationFormat>
  <Paragraphs>159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Arial (Headings)</vt:lpstr>
      <vt:lpstr>Calibri</vt:lpstr>
      <vt:lpstr>Calibri Light</vt:lpstr>
      <vt:lpstr>Consolas</vt:lpstr>
      <vt:lpstr>Courier New</vt:lpstr>
      <vt:lpstr>Lucida Grande</vt:lpstr>
      <vt:lpstr>mononoki NF</vt:lpstr>
      <vt:lpstr>mononoki NFM</vt:lpstr>
      <vt:lpstr>source-serif-pro</vt:lpstr>
      <vt:lpstr>Office Theme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C11 –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Matos Cangalaya</dc:creator>
  <cp:lastModifiedBy>Jeremy Matos Cangalaya</cp:lastModifiedBy>
  <cp:revision>9</cp:revision>
  <dcterms:created xsi:type="dcterms:W3CDTF">2023-12-21T16:09:20Z</dcterms:created>
  <dcterms:modified xsi:type="dcterms:W3CDTF">2023-12-28T21:58:24Z</dcterms:modified>
</cp:coreProperties>
</file>